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charset="0"/>
      <p:regular r:id="rId10"/>
    </p:embeddedFont>
    <p:embeddedFont>
      <p:font typeface="Arimo Bold" panose="020B0604020202020204" charset="0"/>
      <p:regular r:id="rId11"/>
    </p:embeddedFont>
    <p:embeddedFont>
      <p:font typeface="Calibri" panose="020F0502020204030204" pitchFamily="34" charset="0"/>
      <p:regular r:id="rId12"/>
      <p:bold r:id="rId13"/>
      <p:italic r:id="rId14"/>
      <p:boldItalic r:id="rId15"/>
    </p:embeddedFont>
    <p:embeddedFont>
      <p:font typeface="DM Sans" pitchFamily="2" charset="0"/>
      <p:regular r:id="rId16"/>
    </p:embeddedFont>
    <p:embeddedFont>
      <p:font typeface="League Spartan" panose="020B0604020202020204" charset="0"/>
      <p:regular r:id="rId17"/>
    </p:embeddedFont>
    <p:embeddedFont>
      <p:font typeface="Montserrat Classic"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a:off x="4644163" y="716727"/>
            <a:ext cx="12615137" cy="5757493"/>
            <a:chOff x="0" y="0"/>
            <a:chExt cx="1893788" cy="864317"/>
          </a:xfrm>
        </p:grpSpPr>
        <p:sp>
          <p:nvSpPr>
            <p:cNvPr id="6" name="Freeform 6"/>
            <p:cNvSpPr/>
            <p:nvPr/>
          </p:nvSpPr>
          <p:spPr>
            <a:xfrm>
              <a:off x="0" y="0"/>
              <a:ext cx="1893788" cy="864317"/>
            </a:xfrm>
            <a:custGeom>
              <a:avLst/>
              <a:gdLst/>
              <a:ahLst/>
              <a:cxnLst/>
              <a:rect l="l" t="t" r="r" b="b"/>
              <a:pathLst>
                <a:path w="1893788" h="864317">
                  <a:moveTo>
                    <a:pt x="0" y="0"/>
                  </a:moveTo>
                  <a:lnTo>
                    <a:pt x="1893788" y="0"/>
                  </a:lnTo>
                  <a:lnTo>
                    <a:pt x="1893788" y="864317"/>
                  </a:lnTo>
                  <a:lnTo>
                    <a:pt x="0" y="864317"/>
                  </a:lnTo>
                  <a:close/>
                </a:path>
              </a:pathLst>
            </a:custGeom>
            <a:solidFill>
              <a:srgbClr val="000000">
                <a:alpha val="0"/>
              </a:srgbClr>
            </a:solidFill>
            <a:ln w="38100" cap="sq">
              <a:solidFill>
                <a:srgbClr val="FEFFFF"/>
              </a:solidFill>
              <a:prstDash val="solid"/>
              <a:miter/>
            </a:ln>
          </p:spPr>
          <p:txBody>
            <a:bodyPr/>
            <a:lstStyle/>
            <a:p>
              <a:endParaRPr lang="en-IN"/>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879138" y="768457"/>
            <a:ext cx="11906252" cy="2158353"/>
          </a:xfrm>
          <a:prstGeom prst="rect">
            <a:avLst/>
          </a:prstGeom>
        </p:spPr>
        <p:txBody>
          <a:bodyPr lIns="0" tIns="0" rIns="0" bIns="0" rtlCol="0" anchor="t">
            <a:spAutoFit/>
          </a:bodyPr>
          <a:lstStyle/>
          <a:p>
            <a:pPr marL="0" lvl="0" indent="0" algn="ctr">
              <a:lnSpc>
                <a:spcPts val="17632"/>
              </a:lnSpc>
              <a:spcBef>
                <a:spcPct val="0"/>
              </a:spcBef>
            </a:pPr>
            <a:r>
              <a:rPr lang="en-US" sz="12777" spc="1252">
                <a:solidFill>
                  <a:srgbClr val="FDFBFB"/>
                </a:solidFill>
                <a:latin typeface="League Spartan"/>
              </a:rPr>
              <a:t>BUS</a:t>
            </a:r>
          </a:p>
        </p:txBody>
      </p:sp>
      <p:sp>
        <p:nvSpPr>
          <p:cNvPr id="9" name="TextBox 9"/>
          <p:cNvSpPr txBox="1"/>
          <p:nvPr/>
        </p:nvSpPr>
        <p:spPr>
          <a:xfrm>
            <a:off x="6039879" y="2620128"/>
            <a:ext cx="10323768" cy="3659121"/>
          </a:xfrm>
          <a:prstGeom prst="rect">
            <a:avLst/>
          </a:prstGeom>
        </p:spPr>
        <p:txBody>
          <a:bodyPr lIns="0" tIns="0" rIns="0" bIns="0" rtlCol="0" anchor="t">
            <a:spAutoFit/>
          </a:bodyPr>
          <a:lstStyle/>
          <a:p>
            <a:pPr algn="ctr">
              <a:lnSpc>
                <a:spcPts val="9780"/>
              </a:lnSpc>
            </a:pPr>
            <a:r>
              <a:rPr lang="en-US" sz="7087" spc="1736">
                <a:solidFill>
                  <a:srgbClr val="38B6FF"/>
                </a:solidFill>
                <a:latin typeface="DM Sans"/>
              </a:rPr>
              <a:t>TICKET BOOKING </a:t>
            </a:r>
          </a:p>
          <a:p>
            <a:pPr algn="ctr">
              <a:lnSpc>
                <a:spcPts val="9780"/>
              </a:lnSpc>
            </a:pPr>
            <a:r>
              <a:rPr lang="en-US" sz="7087" spc="1736">
                <a:solidFill>
                  <a:srgbClr val="38B6FF"/>
                </a:solidFill>
                <a:latin typeface="DM Sans"/>
              </a:rPr>
              <a:t>&amp;</a:t>
            </a:r>
          </a:p>
          <a:p>
            <a:pPr algn="ctr">
              <a:lnSpc>
                <a:spcPts val="9780"/>
              </a:lnSpc>
            </a:pPr>
            <a:r>
              <a:rPr lang="en-US" sz="7087" spc="1736">
                <a:solidFill>
                  <a:srgbClr val="38B6FF"/>
                </a:solidFill>
                <a:latin typeface="DM Sans"/>
              </a:rPr>
              <a:t>TRACKING</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txBody>
          <a:bodyPr/>
          <a:lstStyle/>
          <a:p>
            <a:endParaRPr lang="en-IN"/>
          </a:p>
        </p:txBody>
      </p:sp>
      <p:sp>
        <p:nvSpPr>
          <p:cNvPr id="11" name="TextBox 11"/>
          <p:cNvSpPr txBox="1"/>
          <p:nvPr/>
        </p:nvSpPr>
        <p:spPr>
          <a:xfrm>
            <a:off x="291085" y="7672641"/>
            <a:ext cx="12278824" cy="2009487"/>
          </a:xfrm>
          <a:prstGeom prst="rect">
            <a:avLst/>
          </a:prstGeom>
        </p:spPr>
        <p:txBody>
          <a:bodyPr lIns="0" tIns="0" rIns="0" bIns="0" rtlCol="0" anchor="t">
            <a:spAutoFit/>
          </a:bodyPr>
          <a:lstStyle/>
          <a:p>
            <a:pPr>
              <a:lnSpc>
                <a:spcPts val="4042"/>
              </a:lnSpc>
            </a:pPr>
            <a:r>
              <a:rPr lang="en-US" sz="2929" spc="287">
                <a:solidFill>
                  <a:srgbClr val="F5FFF5"/>
                </a:solidFill>
                <a:latin typeface="Montserrat Classic"/>
              </a:rPr>
              <a:t>ANSH PATEL PRAGNESHKUMAR</a:t>
            </a:r>
          </a:p>
          <a:p>
            <a:pPr>
              <a:lnSpc>
                <a:spcPts val="4042"/>
              </a:lnSpc>
            </a:pPr>
            <a:r>
              <a:rPr lang="en-US" sz="2929" spc="287">
                <a:solidFill>
                  <a:srgbClr val="F5FFF5"/>
                </a:solidFill>
                <a:latin typeface="Montserrat Classic"/>
              </a:rPr>
              <a:t>ROLL : 12     BRANCH : CE</a:t>
            </a:r>
          </a:p>
          <a:p>
            <a:pPr>
              <a:lnSpc>
                <a:spcPts val="4042"/>
              </a:lnSpc>
            </a:pPr>
            <a:r>
              <a:rPr lang="en-US" sz="2929" spc="287">
                <a:solidFill>
                  <a:srgbClr val="F5FFF5"/>
                </a:solidFill>
                <a:latin typeface="Montserrat Classic"/>
              </a:rPr>
              <a:t>ENROLMENT NO : 22002170110104</a:t>
            </a:r>
          </a:p>
          <a:p>
            <a:pPr marL="0" lvl="0" indent="0">
              <a:lnSpc>
                <a:spcPts val="4042"/>
              </a:lnSpc>
              <a:spcBef>
                <a:spcPct val="0"/>
              </a:spcBef>
            </a:pPr>
            <a:r>
              <a:rPr lang="en-US" sz="2929" spc="287">
                <a:solidFill>
                  <a:srgbClr val="F5FFF5"/>
                </a:solidFill>
                <a:latin typeface="Montserrat Classic"/>
              </a:rPr>
              <a:t>BATCH : D1</a:t>
            </a:r>
          </a:p>
        </p:txBody>
      </p:sp>
      <p:sp>
        <p:nvSpPr>
          <p:cNvPr id="12" name="Freeform 12"/>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5"/>
            <a:stretch>
              <a:fillRect/>
            </a:stretch>
          </a:blipFill>
        </p:spPr>
        <p:txBody>
          <a:bodyPr/>
          <a:lstStyle/>
          <a:p>
            <a:endParaRPr lang="en-IN"/>
          </a:p>
        </p:txBody>
      </p:sp>
      <p:sp>
        <p:nvSpPr>
          <p:cNvPr id="13" name="Freeform 13"/>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5162389" y="7200900"/>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4"/>
            <a:stretch>
              <a:fillRect/>
            </a:stretch>
          </a:blipFill>
        </p:spPr>
        <p:txBody>
          <a:bodyPr/>
          <a:lstStyle/>
          <a:p>
            <a:endParaRPr lang="en-IN"/>
          </a:p>
        </p:txBody>
      </p:sp>
      <p:grpSp>
        <p:nvGrpSpPr>
          <p:cNvPr id="4" name="Group 4"/>
          <p:cNvGrpSpPr/>
          <p:nvPr/>
        </p:nvGrpSpPr>
        <p:grpSpPr>
          <a:xfrm>
            <a:off x="5359919" y="-1010075"/>
            <a:ext cx="1400485" cy="9506801"/>
            <a:chOff x="0" y="0"/>
            <a:chExt cx="368852" cy="2503849"/>
          </a:xfrm>
        </p:grpSpPr>
        <p:sp>
          <p:nvSpPr>
            <p:cNvPr id="5" name="Freeform 5"/>
            <p:cNvSpPr/>
            <p:nvPr/>
          </p:nvSpPr>
          <p:spPr>
            <a:xfrm>
              <a:off x="0" y="0"/>
              <a:ext cx="368852" cy="2503849"/>
            </a:xfrm>
            <a:custGeom>
              <a:avLst/>
              <a:gdLst/>
              <a:ahLst/>
              <a:cxnLst/>
              <a:rect l="l" t="t" r="r" b="b"/>
              <a:pathLst>
                <a:path w="368852" h="2503849">
                  <a:moveTo>
                    <a:pt x="0" y="0"/>
                  </a:moveTo>
                  <a:lnTo>
                    <a:pt x="368852" y="0"/>
                  </a:lnTo>
                  <a:lnTo>
                    <a:pt x="368852" y="2503849"/>
                  </a:lnTo>
                  <a:lnTo>
                    <a:pt x="0" y="2503849"/>
                  </a:lnTo>
                  <a:close/>
                </a:path>
              </a:pathLst>
            </a:custGeom>
            <a:solidFill>
              <a:srgbClr val="FEFFFF"/>
            </a:solidFill>
          </p:spPr>
          <p:txBody>
            <a:bodyPr/>
            <a:lstStyle/>
            <a:p>
              <a:endParaRPr lang="en-IN"/>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5591553" y="3765791"/>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League Spartan Bold Italics"/>
              </a:rPr>
              <a:t>01</a:t>
            </a:r>
          </a:p>
        </p:txBody>
      </p:sp>
      <p:sp>
        <p:nvSpPr>
          <p:cNvPr id="8" name="TextBox 8"/>
          <p:cNvSpPr txBox="1"/>
          <p:nvPr/>
        </p:nvSpPr>
        <p:spPr>
          <a:xfrm>
            <a:off x="5591553" y="5572125"/>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League Spartan"/>
              </a:rPr>
              <a:t>03</a:t>
            </a:r>
          </a:p>
        </p:txBody>
      </p:sp>
      <p:sp>
        <p:nvSpPr>
          <p:cNvPr id="9" name="TextBox 9"/>
          <p:cNvSpPr txBox="1"/>
          <p:nvPr/>
        </p:nvSpPr>
        <p:spPr>
          <a:xfrm>
            <a:off x="5591553" y="6543675"/>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League Spartan Bold Italics"/>
              </a:rPr>
              <a:t>04</a:t>
            </a:r>
          </a:p>
        </p:txBody>
      </p:sp>
      <p:sp>
        <p:nvSpPr>
          <p:cNvPr id="10" name="TextBox 10"/>
          <p:cNvSpPr txBox="1"/>
          <p:nvPr/>
        </p:nvSpPr>
        <p:spPr>
          <a:xfrm>
            <a:off x="5591553" y="7515225"/>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League Spartan Bold Italics"/>
              </a:rPr>
              <a:t>05</a:t>
            </a:r>
          </a:p>
        </p:txBody>
      </p:sp>
      <p:sp>
        <p:nvSpPr>
          <p:cNvPr id="11" name="TextBox 11"/>
          <p:cNvSpPr txBox="1"/>
          <p:nvPr/>
        </p:nvSpPr>
        <p:spPr>
          <a:xfrm>
            <a:off x="6991230" y="3708641"/>
            <a:ext cx="5790503" cy="629242"/>
          </a:xfrm>
          <a:prstGeom prst="rect">
            <a:avLst/>
          </a:prstGeom>
        </p:spPr>
        <p:txBody>
          <a:bodyPr lIns="0" tIns="0" rIns="0" bIns="0" rtlCol="0" anchor="t">
            <a:spAutoFit/>
          </a:bodyPr>
          <a:lstStyle/>
          <a:p>
            <a:pPr>
              <a:lnSpc>
                <a:spcPts val="5139"/>
              </a:lnSpc>
            </a:pPr>
            <a:r>
              <a:rPr lang="en-US" sz="3724" spc="364">
                <a:solidFill>
                  <a:srgbClr val="FEFFFF"/>
                </a:solidFill>
                <a:latin typeface="DM Sans"/>
              </a:rPr>
              <a:t>INTRODUCTION</a:t>
            </a:r>
          </a:p>
        </p:txBody>
      </p:sp>
      <p:sp>
        <p:nvSpPr>
          <p:cNvPr id="12" name="TextBox 12"/>
          <p:cNvSpPr txBox="1"/>
          <p:nvPr/>
        </p:nvSpPr>
        <p:spPr>
          <a:xfrm>
            <a:off x="6991230" y="5514975"/>
            <a:ext cx="5790503" cy="629242"/>
          </a:xfrm>
          <a:prstGeom prst="rect">
            <a:avLst/>
          </a:prstGeom>
        </p:spPr>
        <p:txBody>
          <a:bodyPr lIns="0" tIns="0" rIns="0" bIns="0" rtlCol="0" anchor="t">
            <a:spAutoFit/>
          </a:bodyPr>
          <a:lstStyle/>
          <a:p>
            <a:pPr>
              <a:lnSpc>
                <a:spcPts val="5139"/>
              </a:lnSpc>
            </a:pPr>
            <a:r>
              <a:rPr lang="en-US" sz="3724" spc="364">
                <a:solidFill>
                  <a:srgbClr val="FEFFFF"/>
                </a:solidFill>
                <a:latin typeface="DM Sans"/>
              </a:rPr>
              <a:t>MERITS</a:t>
            </a:r>
          </a:p>
        </p:txBody>
      </p:sp>
      <p:sp>
        <p:nvSpPr>
          <p:cNvPr id="13" name="TextBox 13"/>
          <p:cNvSpPr txBox="1"/>
          <p:nvPr/>
        </p:nvSpPr>
        <p:spPr>
          <a:xfrm>
            <a:off x="6991230" y="6486525"/>
            <a:ext cx="6076629" cy="629242"/>
          </a:xfrm>
          <a:prstGeom prst="rect">
            <a:avLst/>
          </a:prstGeom>
        </p:spPr>
        <p:txBody>
          <a:bodyPr lIns="0" tIns="0" rIns="0" bIns="0" rtlCol="0" anchor="t">
            <a:spAutoFit/>
          </a:bodyPr>
          <a:lstStyle/>
          <a:p>
            <a:pPr marL="0" lvl="0" indent="0" algn="l">
              <a:lnSpc>
                <a:spcPts val="5139"/>
              </a:lnSpc>
              <a:spcBef>
                <a:spcPct val="0"/>
              </a:spcBef>
            </a:pPr>
            <a:r>
              <a:rPr lang="en-US" sz="3724" spc="364">
                <a:solidFill>
                  <a:srgbClr val="FEFFFF"/>
                </a:solidFill>
                <a:latin typeface="DM Sans"/>
              </a:rPr>
              <a:t>DEMERITS</a:t>
            </a:r>
          </a:p>
        </p:txBody>
      </p:sp>
      <p:sp>
        <p:nvSpPr>
          <p:cNvPr id="14" name="TextBox 14"/>
          <p:cNvSpPr txBox="1"/>
          <p:nvPr/>
        </p:nvSpPr>
        <p:spPr>
          <a:xfrm>
            <a:off x="6991230" y="7500641"/>
            <a:ext cx="6076629" cy="629242"/>
          </a:xfrm>
          <a:prstGeom prst="rect">
            <a:avLst/>
          </a:prstGeom>
        </p:spPr>
        <p:txBody>
          <a:bodyPr lIns="0" tIns="0" rIns="0" bIns="0" rtlCol="0" anchor="t">
            <a:spAutoFit/>
          </a:bodyPr>
          <a:lstStyle/>
          <a:p>
            <a:pPr marL="0" lvl="0" indent="0" algn="l">
              <a:lnSpc>
                <a:spcPts val="5139"/>
              </a:lnSpc>
              <a:spcBef>
                <a:spcPct val="0"/>
              </a:spcBef>
            </a:pPr>
            <a:r>
              <a:rPr lang="en-US" sz="3724" spc="364">
                <a:solidFill>
                  <a:srgbClr val="FEFFFF"/>
                </a:solidFill>
                <a:latin typeface="DM Sans"/>
              </a:rPr>
              <a:t>FUTURE SCOPE</a:t>
            </a:r>
          </a:p>
        </p:txBody>
      </p:sp>
      <p:grpSp>
        <p:nvGrpSpPr>
          <p:cNvPr id="15" name="Group 15"/>
          <p:cNvGrpSpPr/>
          <p:nvPr/>
        </p:nvGrpSpPr>
        <p:grpSpPr>
          <a:xfrm>
            <a:off x="2845403" y="1028700"/>
            <a:ext cx="9468433" cy="1985254"/>
            <a:chOff x="0" y="0"/>
            <a:chExt cx="1421404" cy="298027"/>
          </a:xfrm>
        </p:grpSpPr>
        <p:sp>
          <p:nvSpPr>
            <p:cNvPr id="16" name="Freeform 16"/>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txBody>
            <a:bodyPr/>
            <a:lstStyle/>
            <a:p>
              <a:endParaRPr lang="en-IN"/>
            </a:p>
          </p:txBody>
        </p:sp>
        <p:sp>
          <p:nvSpPr>
            <p:cNvPr id="17" name="TextBox 17"/>
            <p:cNvSpPr txBox="1"/>
            <p:nvPr/>
          </p:nvSpPr>
          <p:spPr>
            <a:xfrm>
              <a:off x="0" y="-142875"/>
              <a:ext cx="812800" cy="955675"/>
            </a:xfrm>
            <a:prstGeom prst="rect">
              <a:avLst/>
            </a:prstGeom>
          </p:spPr>
          <p:txBody>
            <a:bodyPr lIns="0" tIns="0" rIns="0" bIns="0" rtlCol="0" anchor="ctr"/>
            <a:lstStyle/>
            <a:p>
              <a:pPr marL="0" lvl="0" indent="0" algn="ctr">
                <a:lnSpc>
                  <a:spcPts val="11976"/>
                </a:lnSpc>
                <a:spcBef>
                  <a:spcPct val="0"/>
                </a:spcBef>
              </a:pPr>
              <a:endParaRPr/>
            </a:p>
          </p:txBody>
        </p:sp>
      </p:grpSp>
      <p:sp>
        <p:nvSpPr>
          <p:cNvPr id="18" name="TextBox 18"/>
          <p:cNvSpPr txBox="1"/>
          <p:nvPr/>
        </p:nvSpPr>
        <p:spPr>
          <a:xfrm>
            <a:off x="3242307" y="1364065"/>
            <a:ext cx="8633269" cy="1551672"/>
          </a:xfrm>
          <a:prstGeom prst="rect">
            <a:avLst/>
          </a:prstGeom>
        </p:spPr>
        <p:txBody>
          <a:bodyPr lIns="0" tIns="0" rIns="0" bIns="0" rtlCol="0" anchor="t">
            <a:spAutoFit/>
          </a:bodyPr>
          <a:lstStyle/>
          <a:p>
            <a:pPr marL="0" lvl="0" indent="0" algn="ctr">
              <a:lnSpc>
                <a:spcPts val="12785"/>
              </a:lnSpc>
              <a:spcBef>
                <a:spcPct val="0"/>
              </a:spcBef>
            </a:pPr>
            <a:r>
              <a:rPr lang="en-US" sz="9265" spc="907">
                <a:solidFill>
                  <a:srgbClr val="FDFBFB"/>
                </a:solidFill>
                <a:latin typeface="League Spartan"/>
              </a:rPr>
              <a:t>CONTENT</a:t>
            </a:r>
          </a:p>
        </p:txBody>
      </p:sp>
      <p:sp>
        <p:nvSpPr>
          <p:cNvPr id="19" name="Freeform 19"/>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5"/>
            <a:stretch>
              <a:fillRect/>
            </a:stretch>
          </a:blipFill>
        </p:spPr>
        <p:txBody>
          <a:bodyPr/>
          <a:lstStyle/>
          <a:p>
            <a:endParaRPr lang="en-IN"/>
          </a:p>
        </p:txBody>
      </p:sp>
      <p:sp>
        <p:nvSpPr>
          <p:cNvPr id="20" name="Freeform 20"/>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6"/>
            <a:stretch>
              <a:fillRect/>
            </a:stretch>
          </a:blipFill>
        </p:spPr>
        <p:txBody>
          <a:bodyPr/>
          <a:lstStyle/>
          <a:p>
            <a:endParaRPr lang="en-IN"/>
          </a:p>
        </p:txBody>
      </p:sp>
      <p:sp>
        <p:nvSpPr>
          <p:cNvPr id="21" name="TextBox 21"/>
          <p:cNvSpPr txBox="1"/>
          <p:nvPr/>
        </p:nvSpPr>
        <p:spPr>
          <a:xfrm>
            <a:off x="5591553" y="4670666"/>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League Spartan Bold Italics"/>
              </a:rPr>
              <a:t>02</a:t>
            </a:r>
          </a:p>
        </p:txBody>
      </p:sp>
      <p:sp>
        <p:nvSpPr>
          <p:cNvPr id="22" name="TextBox 22"/>
          <p:cNvSpPr txBox="1"/>
          <p:nvPr/>
        </p:nvSpPr>
        <p:spPr>
          <a:xfrm>
            <a:off x="6991230" y="4611808"/>
            <a:ext cx="5790503" cy="629242"/>
          </a:xfrm>
          <a:prstGeom prst="rect">
            <a:avLst/>
          </a:prstGeom>
        </p:spPr>
        <p:txBody>
          <a:bodyPr lIns="0" tIns="0" rIns="0" bIns="0" rtlCol="0" anchor="t">
            <a:spAutoFit/>
          </a:bodyPr>
          <a:lstStyle/>
          <a:p>
            <a:pPr>
              <a:lnSpc>
                <a:spcPts val="5139"/>
              </a:lnSpc>
            </a:pPr>
            <a:r>
              <a:rPr lang="en-US" sz="3724" spc="364">
                <a:solidFill>
                  <a:srgbClr val="FEFFFF"/>
                </a:solidFill>
                <a:latin typeface="DM Sans"/>
              </a:rPr>
              <a:t>FUNCTIONALITIES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grpSp>
        <p:nvGrpSpPr>
          <p:cNvPr id="2" name="Group 2"/>
          <p:cNvGrpSpPr/>
          <p:nvPr/>
        </p:nvGrpSpPr>
        <p:grpSpPr>
          <a:xfrm>
            <a:off x="1312177" y="2290929"/>
            <a:ext cx="1593285" cy="6967371"/>
            <a:chOff x="0" y="0"/>
            <a:chExt cx="419631" cy="1835028"/>
          </a:xfrm>
        </p:grpSpPr>
        <p:sp>
          <p:nvSpPr>
            <p:cNvPr id="3" name="Freeform 3"/>
            <p:cNvSpPr/>
            <p:nvPr/>
          </p:nvSpPr>
          <p:spPr>
            <a:xfrm>
              <a:off x="0" y="0"/>
              <a:ext cx="419631" cy="1835028"/>
            </a:xfrm>
            <a:custGeom>
              <a:avLst/>
              <a:gdLst/>
              <a:ahLst/>
              <a:cxnLst/>
              <a:rect l="l" t="t" r="r" b="b"/>
              <a:pathLst>
                <a:path w="419631" h="1835028">
                  <a:moveTo>
                    <a:pt x="0" y="0"/>
                  </a:moveTo>
                  <a:lnTo>
                    <a:pt x="419631" y="0"/>
                  </a:lnTo>
                  <a:lnTo>
                    <a:pt x="419631" y="1835028"/>
                  </a:lnTo>
                  <a:lnTo>
                    <a:pt x="0" y="1835028"/>
                  </a:lnTo>
                  <a:close/>
                </a:path>
              </a:pathLst>
            </a:custGeom>
            <a:solidFill>
              <a:srgbClr val="043F7C"/>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108820" y="2902265"/>
            <a:ext cx="8074288" cy="5692928"/>
            <a:chOff x="0" y="0"/>
            <a:chExt cx="2126562" cy="1499372"/>
          </a:xfrm>
        </p:grpSpPr>
        <p:sp>
          <p:nvSpPr>
            <p:cNvPr id="6" name="Freeform 6"/>
            <p:cNvSpPr/>
            <p:nvPr/>
          </p:nvSpPr>
          <p:spPr>
            <a:xfrm>
              <a:off x="0" y="0"/>
              <a:ext cx="2126561" cy="1499372"/>
            </a:xfrm>
            <a:custGeom>
              <a:avLst/>
              <a:gdLst/>
              <a:ahLst/>
              <a:cxnLst/>
              <a:rect l="l" t="t" r="r" b="b"/>
              <a:pathLst>
                <a:path w="2126561" h="1499372">
                  <a:moveTo>
                    <a:pt x="0" y="0"/>
                  </a:moveTo>
                  <a:lnTo>
                    <a:pt x="2126561" y="0"/>
                  </a:lnTo>
                  <a:lnTo>
                    <a:pt x="2126561" y="1499372"/>
                  </a:lnTo>
                  <a:lnTo>
                    <a:pt x="0" y="1499372"/>
                  </a:lnTo>
                  <a:close/>
                </a:path>
              </a:pathLst>
            </a:custGeom>
            <a:solidFill>
              <a:srgbClr val="FDFBFB"/>
            </a:solidFill>
          </p:spPr>
          <p:txBody>
            <a:bodyPr/>
            <a:lstStyle/>
            <a:p>
              <a:endParaRPr lang="en-IN"/>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2"/>
            <a:stretch>
              <a:fillRect/>
            </a:stretch>
          </a:blipFill>
        </p:spPr>
        <p:txBody>
          <a:bodyPr/>
          <a:lstStyle/>
          <a:p>
            <a:endParaRPr lang="en-IN"/>
          </a:p>
        </p:txBody>
      </p:sp>
      <p:sp>
        <p:nvSpPr>
          <p:cNvPr id="9" name="Freeform 9"/>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3"/>
            <a:stretch>
              <a:fillRect/>
            </a:stretch>
          </a:blipFill>
        </p:spPr>
        <p:txBody>
          <a:bodyPr/>
          <a:lstStyle/>
          <a:p>
            <a:endParaRPr lang="en-IN"/>
          </a:p>
        </p:txBody>
      </p:sp>
      <p:sp>
        <p:nvSpPr>
          <p:cNvPr id="10" name="Freeform 10"/>
          <p:cNvSpPr/>
          <p:nvPr/>
        </p:nvSpPr>
        <p:spPr>
          <a:xfrm>
            <a:off x="10645794" y="1910092"/>
            <a:ext cx="9273970" cy="7729046"/>
          </a:xfrm>
          <a:custGeom>
            <a:avLst/>
            <a:gdLst/>
            <a:ahLst/>
            <a:cxnLst/>
            <a:rect l="l" t="t" r="r" b="b"/>
            <a:pathLst>
              <a:path w="9273970" h="7729046">
                <a:moveTo>
                  <a:pt x="0" y="0"/>
                </a:moveTo>
                <a:lnTo>
                  <a:pt x="9273970" y="0"/>
                </a:lnTo>
                <a:lnTo>
                  <a:pt x="9273970" y="7729045"/>
                </a:lnTo>
                <a:lnTo>
                  <a:pt x="0" y="7729045"/>
                </a:lnTo>
                <a:lnTo>
                  <a:pt x="0" y="0"/>
                </a:lnTo>
                <a:close/>
              </a:path>
            </a:pathLst>
          </a:custGeom>
          <a:blipFill>
            <a:blip r:embed="rId4"/>
            <a:stretch>
              <a:fillRect l="-12266" r="-12266"/>
            </a:stretch>
          </a:blipFill>
        </p:spPr>
        <p:txBody>
          <a:bodyPr/>
          <a:lstStyle/>
          <a:p>
            <a:endParaRPr lang="en-IN"/>
          </a:p>
        </p:txBody>
      </p:sp>
      <p:sp>
        <p:nvSpPr>
          <p:cNvPr id="11" name="TextBox 11"/>
          <p:cNvSpPr txBox="1"/>
          <p:nvPr/>
        </p:nvSpPr>
        <p:spPr>
          <a:xfrm>
            <a:off x="1218580" y="413846"/>
            <a:ext cx="7925420" cy="1115408"/>
          </a:xfrm>
          <a:prstGeom prst="rect">
            <a:avLst/>
          </a:prstGeom>
        </p:spPr>
        <p:txBody>
          <a:bodyPr lIns="0" tIns="0" rIns="0" bIns="0" rtlCol="0" anchor="t">
            <a:spAutoFit/>
          </a:bodyPr>
          <a:lstStyle/>
          <a:p>
            <a:pPr marL="0" lvl="0" indent="0" algn="ctr">
              <a:lnSpc>
                <a:spcPts val="9140"/>
              </a:lnSpc>
              <a:spcBef>
                <a:spcPct val="0"/>
              </a:spcBef>
            </a:pPr>
            <a:r>
              <a:rPr lang="en-US" sz="6623" spc="649">
                <a:solidFill>
                  <a:srgbClr val="FDFBFB"/>
                </a:solidFill>
                <a:latin typeface="League Spartan"/>
              </a:rPr>
              <a:t>INTRODUCTION</a:t>
            </a:r>
          </a:p>
        </p:txBody>
      </p:sp>
      <p:sp>
        <p:nvSpPr>
          <p:cNvPr id="12" name="TextBox 12"/>
          <p:cNvSpPr txBox="1"/>
          <p:nvPr/>
        </p:nvSpPr>
        <p:spPr>
          <a:xfrm>
            <a:off x="2339434" y="3224049"/>
            <a:ext cx="7843674" cy="5008473"/>
          </a:xfrm>
          <a:prstGeom prst="rect">
            <a:avLst/>
          </a:prstGeom>
        </p:spPr>
        <p:txBody>
          <a:bodyPr lIns="0" tIns="0" rIns="0" bIns="0" rtlCol="0" anchor="t">
            <a:spAutoFit/>
          </a:bodyPr>
          <a:lstStyle/>
          <a:p>
            <a:pPr>
              <a:lnSpc>
                <a:spcPts val="4003"/>
              </a:lnSpc>
            </a:pPr>
            <a:r>
              <a:rPr lang="en-US" sz="2859">
                <a:solidFill>
                  <a:srgbClr val="100F0D"/>
                </a:solidFill>
                <a:latin typeface="Arimo"/>
              </a:rPr>
              <a:t>The Bus Ticket Booking and Tracking System is an essential component of modern public transportation services. It simplifies the process of booking bus tickets for passengers and enables them to track the real-time location and status of buses during their journey. This system leverages technology to enhance the overall travel experience, providing convenience, efficiency, and improved management for both passengers and transport authorities.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5803137" y="-5589191"/>
            <a:ext cx="29360619" cy="20784075"/>
            <a:chOff x="0" y="0"/>
            <a:chExt cx="39147492" cy="27712100"/>
          </a:xfrm>
        </p:grpSpPr>
        <p:sp>
          <p:nvSpPr>
            <p:cNvPr id="3" name="Freeform 3"/>
            <p:cNvSpPr/>
            <p:nvPr/>
          </p:nvSpPr>
          <p:spPr>
            <a:xfrm>
              <a:off x="23583572" y="14424403"/>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IN"/>
            </a:p>
          </p:txBody>
        </p:sp>
        <p:sp>
          <p:nvSpPr>
            <p:cNvPr id="4" name="Freeform 4"/>
            <p:cNvSpPr/>
            <p:nvPr/>
          </p:nvSpPr>
          <p:spPr>
            <a:xfrm>
              <a:off x="0" y="0"/>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IN"/>
            </a:p>
          </p:txBody>
        </p:sp>
      </p:grpSp>
      <p:sp>
        <p:nvSpPr>
          <p:cNvPr id="5" name="Freeform 5"/>
          <p:cNvSpPr/>
          <p:nvPr/>
        </p:nvSpPr>
        <p:spPr>
          <a:xfrm>
            <a:off x="1676893"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flipH="1" flipV="1">
            <a:off x="5290647"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8877172"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flipH="1" flipV="1">
            <a:off x="12490926"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6689601" y="4741634"/>
            <a:ext cx="1322272" cy="1322272"/>
          </a:xfrm>
          <a:custGeom>
            <a:avLst/>
            <a:gdLst/>
            <a:ahLst/>
            <a:cxnLst/>
            <a:rect l="l" t="t" r="r" b="b"/>
            <a:pathLst>
              <a:path w="1322272" h="1322272">
                <a:moveTo>
                  <a:pt x="0" y="0"/>
                </a:moveTo>
                <a:lnTo>
                  <a:pt x="1322272" y="0"/>
                </a:lnTo>
                <a:lnTo>
                  <a:pt x="1322272" y="1322272"/>
                </a:lnTo>
                <a:lnTo>
                  <a:pt x="0" y="1322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a:off x="3078534" y="4802846"/>
            <a:ext cx="1300635" cy="1322272"/>
          </a:xfrm>
          <a:custGeom>
            <a:avLst/>
            <a:gdLst/>
            <a:ahLst/>
            <a:cxnLst/>
            <a:rect l="l" t="t" r="r" b="b"/>
            <a:pathLst>
              <a:path w="1300635" h="1322272">
                <a:moveTo>
                  <a:pt x="0" y="0"/>
                </a:moveTo>
                <a:lnTo>
                  <a:pt x="1300635" y="0"/>
                </a:lnTo>
                <a:lnTo>
                  <a:pt x="1300635" y="1322272"/>
                </a:lnTo>
                <a:lnTo>
                  <a:pt x="0" y="1322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1" name="Freeform 11"/>
          <p:cNvSpPr/>
          <p:nvPr/>
        </p:nvSpPr>
        <p:spPr>
          <a:xfrm>
            <a:off x="10325228" y="4751401"/>
            <a:ext cx="1253930" cy="1272438"/>
          </a:xfrm>
          <a:custGeom>
            <a:avLst/>
            <a:gdLst/>
            <a:ahLst/>
            <a:cxnLst/>
            <a:rect l="l" t="t" r="r" b="b"/>
            <a:pathLst>
              <a:path w="1253930" h="1272438">
                <a:moveTo>
                  <a:pt x="0" y="0"/>
                </a:moveTo>
                <a:lnTo>
                  <a:pt x="1253929" y="0"/>
                </a:lnTo>
                <a:lnTo>
                  <a:pt x="1253929" y="1272438"/>
                </a:lnTo>
                <a:lnTo>
                  <a:pt x="0" y="12724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2" name="Freeform 12"/>
          <p:cNvSpPr/>
          <p:nvPr/>
        </p:nvSpPr>
        <p:spPr>
          <a:xfrm>
            <a:off x="14041911" y="4802846"/>
            <a:ext cx="1121197" cy="1261060"/>
          </a:xfrm>
          <a:custGeom>
            <a:avLst/>
            <a:gdLst/>
            <a:ahLst/>
            <a:cxnLst/>
            <a:rect l="l" t="t" r="r" b="b"/>
            <a:pathLst>
              <a:path w="1121197" h="1261060">
                <a:moveTo>
                  <a:pt x="0" y="0"/>
                </a:moveTo>
                <a:lnTo>
                  <a:pt x="1121196" y="0"/>
                </a:lnTo>
                <a:lnTo>
                  <a:pt x="1121196" y="1261060"/>
                </a:lnTo>
                <a:lnTo>
                  <a:pt x="0" y="12610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3" name="TextBox 13"/>
          <p:cNvSpPr txBox="1"/>
          <p:nvPr/>
        </p:nvSpPr>
        <p:spPr>
          <a:xfrm>
            <a:off x="5228073" y="1178745"/>
            <a:ext cx="7831853" cy="947255"/>
          </a:xfrm>
          <a:prstGeom prst="rect">
            <a:avLst/>
          </a:prstGeom>
        </p:spPr>
        <p:txBody>
          <a:bodyPr lIns="0" tIns="0" rIns="0" bIns="0" rtlCol="0" anchor="t">
            <a:spAutoFit/>
          </a:bodyPr>
          <a:lstStyle/>
          <a:p>
            <a:pPr marL="0" lvl="0" indent="0" algn="ctr">
              <a:lnSpc>
                <a:spcPts val="7791"/>
              </a:lnSpc>
              <a:spcBef>
                <a:spcPct val="0"/>
              </a:spcBef>
            </a:pPr>
            <a:r>
              <a:rPr lang="en-US" sz="5646" u="sng" spc="553">
                <a:solidFill>
                  <a:srgbClr val="00297C"/>
                </a:solidFill>
                <a:latin typeface="League Spartan"/>
              </a:rPr>
              <a:t>FUNCTIONALITIES</a:t>
            </a:r>
          </a:p>
        </p:txBody>
      </p:sp>
      <p:sp>
        <p:nvSpPr>
          <p:cNvPr id="14" name="TextBox 14"/>
          <p:cNvSpPr txBox="1"/>
          <p:nvPr/>
        </p:nvSpPr>
        <p:spPr>
          <a:xfrm>
            <a:off x="5290647" y="3419693"/>
            <a:ext cx="4120181" cy="772350"/>
          </a:xfrm>
          <a:prstGeom prst="rect">
            <a:avLst/>
          </a:prstGeom>
        </p:spPr>
        <p:txBody>
          <a:bodyPr lIns="0" tIns="0" rIns="0" bIns="0" rtlCol="0" anchor="t">
            <a:spAutoFit/>
          </a:bodyPr>
          <a:lstStyle/>
          <a:p>
            <a:pPr algn="ctr">
              <a:lnSpc>
                <a:spcPts val="3104"/>
              </a:lnSpc>
            </a:pPr>
            <a:r>
              <a:rPr lang="en-US" sz="2217">
                <a:solidFill>
                  <a:srgbClr val="100F0D"/>
                </a:solidFill>
                <a:latin typeface="Montserrat Classic"/>
              </a:rPr>
              <a:t>Book, Cancel And View Your Tickets all at one place.</a:t>
            </a:r>
          </a:p>
        </p:txBody>
      </p:sp>
      <p:sp>
        <p:nvSpPr>
          <p:cNvPr id="15" name="TextBox 15"/>
          <p:cNvSpPr txBox="1"/>
          <p:nvPr/>
        </p:nvSpPr>
        <p:spPr>
          <a:xfrm>
            <a:off x="2553312" y="6312429"/>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OBJECTIVE 1</a:t>
            </a:r>
          </a:p>
        </p:txBody>
      </p:sp>
      <p:sp>
        <p:nvSpPr>
          <p:cNvPr id="16" name="TextBox 16"/>
          <p:cNvSpPr txBox="1"/>
          <p:nvPr/>
        </p:nvSpPr>
        <p:spPr>
          <a:xfrm>
            <a:off x="8877172" y="6775563"/>
            <a:ext cx="4120181" cy="1162875"/>
          </a:xfrm>
          <a:prstGeom prst="rect">
            <a:avLst/>
          </a:prstGeom>
        </p:spPr>
        <p:txBody>
          <a:bodyPr lIns="0" tIns="0" rIns="0" bIns="0" rtlCol="0" anchor="t">
            <a:spAutoFit/>
          </a:bodyPr>
          <a:lstStyle/>
          <a:p>
            <a:pPr algn="ctr">
              <a:lnSpc>
                <a:spcPts val="3104"/>
              </a:lnSpc>
            </a:pPr>
            <a:r>
              <a:rPr lang="en-US" sz="2217">
                <a:solidFill>
                  <a:srgbClr val="100F0D"/>
                </a:solidFill>
                <a:latin typeface="Montserrat Classic"/>
              </a:rPr>
              <a:t>Admin interface that can access add, remove and modify routes and schedules.</a:t>
            </a:r>
          </a:p>
        </p:txBody>
      </p:sp>
      <p:sp>
        <p:nvSpPr>
          <p:cNvPr id="17" name="TextBox 17"/>
          <p:cNvSpPr txBox="1"/>
          <p:nvPr/>
        </p:nvSpPr>
        <p:spPr>
          <a:xfrm>
            <a:off x="9753591" y="6312429"/>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OBJECTIVE 3</a:t>
            </a:r>
          </a:p>
        </p:txBody>
      </p:sp>
      <p:sp>
        <p:nvSpPr>
          <p:cNvPr id="18" name="TextBox 18"/>
          <p:cNvSpPr txBox="1"/>
          <p:nvPr/>
        </p:nvSpPr>
        <p:spPr>
          <a:xfrm>
            <a:off x="6167066" y="2678450"/>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OBJECTIVE 2</a:t>
            </a:r>
          </a:p>
        </p:txBody>
      </p:sp>
      <p:sp>
        <p:nvSpPr>
          <p:cNvPr id="19" name="TextBox 19"/>
          <p:cNvSpPr txBox="1"/>
          <p:nvPr/>
        </p:nvSpPr>
        <p:spPr>
          <a:xfrm>
            <a:off x="12490926" y="3141583"/>
            <a:ext cx="4120181" cy="1162875"/>
          </a:xfrm>
          <a:prstGeom prst="rect">
            <a:avLst/>
          </a:prstGeom>
        </p:spPr>
        <p:txBody>
          <a:bodyPr lIns="0" tIns="0" rIns="0" bIns="0" rtlCol="0" anchor="t">
            <a:spAutoFit/>
          </a:bodyPr>
          <a:lstStyle/>
          <a:p>
            <a:pPr algn="ctr">
              <a:lnSpc>
                <a:spcPts val="3104"/>
              </a:lnSpc>
            </a:pPr>
            <a:r>
              <a:rPr lang="en-US" sz="2217">
                <a:solidFill>
                  <a:srgbClr val="100F0D"/>
                </a:solidFill>
                <a:latin typeface="Montserrat Classic"/>
              </a:rPr>
              <a:t>Book complete bus and get shortest path using graph data structure. </a:t>
            </a:r>
          </a:p>
        </p:txBody>
      </p:sp>
      <p:sp>
        <p:nvSpPr>
          <p:cNvPr id="20" name="TextBox 20"/>
          <p:cNvSpPr txBox="1"/>
          <p:nvPr/>
        </p:nvSpPr>
        <p:spPr>
          <a:xfrm>
            <a:off x="13367345" y="2678450"/>
            <a:ext cx="2351079" cy="387196"/>
          </a:xfrm>
          <a:prstGeom prst="rect">
            <a:avLst/>
          </a:prstGeom>
        </p:spPr>
        <p:txBody>
          <a:bodyPr lIns="0" tIns="0" rIns="0" bIns="0" rtlCol="0" anchor="t">
            <a:spAutoFit/>
          </a:bodyPr>
          <a:lstStyle/>
          <a:p>
            <a:pPr algn="ctr">
              <a:lnSpc>
                <a:spcPts val="3075"/>
              </a:lnSpc>
            </a:pPr>
            <a:r>
              <a:rPr lang="en-US" sz="2196">
                <a:solidFill>
                  <a:srgbClr val="00297C"/>
                </a:solidFill>
                <a:latin typeface="Arimo Bold"/>
              </a:rPr>
              <a:t>OBJECTIVE 4</a:t>
            </a:r>
          </a:p>
        </p:txBody>
      </p:sp>
      <p:sp>
        <p:nvSpPr>
          <p:cNvPr id="21" name="TextBox 21"/>
          <p:cNvSpPr txBox="1"/>
          <p:nvPr/>
        </p:nvSpPr>
        <p:spPr>
          <a:xfrm>
            <a:off x="1838666" y="6975850"/>
            <a:ext cx="4120181" cy="1553400"/>
          </a:xfrm>
          <a:prstGeom prst="rect">
            <a:avLst/>
          </a:prstGeom>
        </p:spPr>
        <p:txBody>
          <a:bodyPr lIns="0" tIns="0" rIns="0" bIns="0" rtlCol="0" anchor="t">
            <a:spAutoFit/>
          </a:bodyPr>
          <a:lstStyle/>
          <a:p>
            <a:pPr algn="ctr">
              <a:lnSpc>
                <a:spcPts val="3104"/>
              </a:lnSpc>
            </a:pPr>
            <a:r>
              <a:rPr lang="en-US" sz="2217">
                <a:solidFill>
                  <a:srgbClr val="100F0D"/>
                </a:solidFill>
                <a:latin typeface="Montserrat Classic"/>
              </a:rPr>
              <a:t>Register - To create new account.</a:t>
            </a:r>
          </a:p>
          <a:p>
            <a:pPr algn="ctr">
              <a:lnSpc>
                <a:spcPts val="3104"/>
              </a:lnSpc>
            </a:pPr>
            <a:r>
              <a:rPr lang="en-US" sz="2217">
                <a:solidFill>
                  <a:srgbClr val="100F0D"/>
                </a:solidFill>
                <a:latin typeface="Montserrat Classic"/>
              </a:rPr>
              <a:t>Login - To  access your existing account.</a:t>
            </a:r>
          </a:p>
        </p:txBody>
      </p:sp>
      <p:sp>
        <p:nvSpPr>
          <p:cNvPr id="22" name="Freeform 13">
            <a:extLst>
              <a:ext uri="{FF2B5EF4-FFF2-40B4-BE49-F238E27FC236}">
                <a16:creationId xmlns:a16="http://schemas.microsoft.com/office/drawing/2014/main" id="{8385AE61-D31B-827E-EFDF-95E268DA1F3D}"/>
              </a:ext>
            </a:extLst>
          </p:cNvPr>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13"/>
            <a:stretch>
              <a:fillRect/>
            </a:stretch>
          </a:blipFill>
        </p:spPr>
        <p:txBody>
          <a:bodyPr/>
          <a:lstStyle/>
          <a:p>
            <a:endParaRPr lang="en-IN"/>
          </a:p>
        </p:txBody>
      </p:sp>
      <p:sp>
        <p:nvSpPr>
          <p:cNvPr id="23" name="Freeform 8">
            <a:extLst>
              <a:ext uri="{FF2B5EF4-FFF2-40B4-BE49-F238E27FC236}">
                <a16:creationId xmlns:a16="http://schemas.microsoft.com/office/drawing/2014/main" id="{C0C26440-E629-1731-BFAC-8EECB9BAC24D}"/>
              </a:ext>
            </a:extLst>
          </p:cNvPr>
          <p:cNvSpPr/>
          <p:nvPr/>
        </p:nvSpPr>
        <p:spPr>
          <a:xfrm>
            <a:off x="15282779" y="-103239"/>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14"/>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6667439" y="-4982886"/>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6752633" y="4401184"/>
            <a:ext cx="1535367" cy="1394626"/>
            <a:chOff x="0" y="0"/>
            <a:chExt cx="2047156" cy="1859502"/>
          </a:xfrm>
        </p:grpSpPr>
        <p:sp>
          <p:nvSpPr>
            <p:cNvPr id="4" name="Freeform 4"/>
            <p:cNvSpPr/>
            <p:nvPr/>
          </p:nvSpPr>
          <p:spPr>
            <a:xfrm>
              <a:off x="0" y="0"/>
              <a:ext cx="2047113" cy="1859534"/>
            </a:xfrm>
            <a:custGeom>
              <a:avLst/>
              <a:gdLst/>
              <a:ahLst/>
              <a:cxnLst/>
              <a:rect l="l" t="t" r="r" b="b"/>
              <a:pathLst>
                <a:path w="2047113" h="1859534">
                  <a:moveTo>
                    <a:pt x="0" y="1563116"/>
                  </a:moveTo>
                  <a:cubicBezTo>
                    <a:pt x="686816" y="1657477"/>
                    <a:pt x="1360297" y="1765173"/>
                    <a:pt x="2047113" y="1859534"/>
                  </a:cubicBezTo>
                  <a:cubicBezTo>
                    <a:pt x="2047113" y="1468755"/>
                    <a:pt x="2047113" y="1091438"/>
                    <a:pt x="2047113" y="700659"/>
                  </a:cubicBezTo>
                  <a:cubicBezTo>
                    <a:pt x="1360297" y="471551"/>
                    <a:pt x="686816" y="242570"/>
                    <a:pt x="0" y="0"/>
                  </a:cubicBezTo>
                  <a:cubicBezTo>
                    <a:pt x="0" y="525526"/>
                    <a:pt x="0" y="1037590"/>
                    <a:pt x="0" y="1563116"/>
                  </a:cubicBezTo>
                  <a:close/>
                </a:path>
              </a:pathLst>
            </a:custGeom>
            <a:solidFill>
              <a:srgbClr val="006771"/>
            </a:solidFill>
          </p:spPr>
          <p:txBody>
            <a:bodyPr/>
            <a:lstStyle/>
            <a:p>
              <a:endParaRPr lang="en-IN"/>
            </a:p>
          </p:txBody>
        </p:sp>
      </p:grpSp>
      <p:grpSp>
        <p:nvGrpSpPr>
          <p:cNvPr id="5" name="Group 5"/>
          <p:cNvGrpSpPr/>
          <p:nvPr/>
        </p:nvGrpSpPr>
        <p:grpSpPr>
          <a:xfrm>
            <a:off x="16752633" y="5838459"/>
            <a:ext cx="1535367" cy="1172850"/>
            <a:chOff x="0" y="0"/>
            <a:chExt cx="2047156" cy="1563800"/>
          </a:xfrm>
        </p:grpSpPr>
        <p:sp>
          <p:nvSpPr>
            <p:cNvPr id="6" name="Freeform 6"/>
            <p:cNvSpPr/>
            <p:nvPr/>
          </p:nvSpPr>
          <p:spPr>
            <a:xfrm>
              <a:off x="0" y="0"/>
              <a:ext cx="2047113" cy="1563751"/>
            </a:xfrm>
            <a:custGeom>
              <a:avLst/>
              <a:gdLst/>
              <a:ahLst/>
              <a:cxnLst/>
              <a:rect l="l" t="t" r="r" b="b"/>
              <a:pathLst>
                <a:path w="2047113" h="1563751">
                  <a:moveTo>
                    <a:pt x="0" y="1563751"/>
                  </a:moveTo>
                  <a:cubicBezTo>
                    <a:pt x="686816" y="1496314"/>
                    <a:pt x="1360297" y="1429004"/>
                    <a:pt x="2047113" y="1361567"/>
                  </a:cubicBezTo>
                  <a:cubicBezTo>
                    <a:pt x="2047113" y="970661"/>
                    <a:pt x="2047113" y="593090"/>
                    <a:pt x="2047113" y="202184"/>
                  </a:cubicBezTo>
                  <a:cubicBezTo>
                    <a:pt x="1360297" y="134747"/>
                    <a:pt x="686816" y="67437"/>
                    <a:pt x="0" y="0"/>
                  </a:cubicBezTo>
                  <a:cubicBezTo>
                    <a:pt x="0" y="525780"/>
                    <a:pt x="0" y="1038098"/>
                    <a:pt x="0" y="1563751"/>
                  </a:cubicBezTo>
                  <a:close/>
                </a:path>
              </a:pathLst>
            </a:custGeom>
            <a:solidFill>
              <a:srgbClr val="008991"/>
            </a:solidFill>
          </p:spPr>
          <p:txBody>
            <a:bodyPr/>
            <a:lstStyle/>
            <a:p>
              <a:endParaRPr lang="en-IN"/>
            </a:p>
          </p:txBody>
        </p:sp>
      </p:grpSp>
      <p:grpSp>
        <p:nvGrpSpPr>
          <p:cNvPr id="7" name="Group 7"/>
          <p:cNvGrpSpPr/>
          <p:nvPr/>
        </p:nvGrpSpPr>
        <p:grpSpPr>
          <a:xfrm>
            <a:off x="16752633" y="7053958"/>
            <a:ext cx="1535367" cy="1394626"/>
            <a:chOff x="0" y="0"/>
            <a:chExt cx="2047156" cy="1859502"/>
          </a:xfrm>
        </p:grpSpPr>
        <p:sp>
          <p:nvSpPr>
            <p:cNvPr id="8" name="Freeform 8"/>
            <p:cNvSpPr/>
            <p:nvPr/>
          </p:nvSpPr>
          <p:spPr>
            <a:xfrm>
              <a:off x="0" y="0"/>
              <a:ext cx="2047113" cy="1859534"/>
            </a:xfrm>
            <a:custGeom>
              <a:avLst/>
              <a:gdLst/>
              <a:ahLst/>
              <a:cxnLst/>
              <a:rect l="l" t="t" r="r" b="b"/>
              <a:pathLst>
                <a:path w="2047113" h="1859534">
                  <a:moveTo>
                    <a:pt x="0" y="1859534"/>
                  </a:moveTo>
                  <a:cubicBezTo>
                    <a:pt x="686816" y="1630426"/>
                    <a:pt x="1360297" y="1387983"/>
                    <a:pt x="2047113" y="1158875"/>
                  </a:cubicBezTo>
                  <a:cubicBezTo>
                    <a:pt x="2047113" y="768096"/>
                    <a:pt x="2047113" y="390779"/>
                    <a:pt x="2047113" y="0"/>
                  </a:cubicBezTo>
                  <a:cubicBezTo>
                    <a:pt x="1360297" y="107823"/>
                    <a:pt x="686816" y="202057"/>
                    <a:pt x="0" y="296418"/>
                  </a:cubicBezTo>
                  <a:cubicBezTo>
                    <a:pt x="0" y="821944"/>
                    <a:pt x="0" y="1334008"/>
                    <a:pt x="0" y="1859534"/>
                  </a:cubicBezTo>
                  <a:close/>
                </a:path>
              </a:pathLst>
            </a:custGeom>
            <a:solidFill>
              <a:srgbClr val="335E8E"/>
            </a:solidFill>
          </p:spPr>
          <p:txBody>
            <a:bodyPr/>
            <a:lstStyle/>
            <a:p>
              <a:endParaRPr lang="en-IN"/>
            </a:p>
          </p:txBody>
        </p:sp>
      </p:grpSp>
      <p:sp>
        <p:nvSpPr>
          <p:cNvPr id="9" name="TextBox 9"/>
          <p:cNvSpPr txBox="1"/>
          <p:nvPr/>
        </p:nvSpPr>
        <p:spPr>
          <a:xfrm>
            <a:off x="7294827" y="268488"/>
            <a:ext cx="3698346" cy="1097494"/>
          </a:xfrm>
          <a:prstGeom prst="rect">
            <a:avLst/>
          </a:prstGeom>
        </p:spPr>
        <p:txBody>
          <a:bodyPr lIns="0" tIns="0" rIns="0" bIns="0" rtlCol="0" anchor="t">
            <a:spAutoFit/>
          </a:bodyPr>
          <a:lstStyle/>
          <a:p>
            <a:pPr marL="0" lvl="0" indent="0">
              <a:lnSpc>
                <a:spcPts val="9072"/>
              </a:lnSpc>
              <a:spcBef>
                <a:spcPct val="0"/>
              </a:spcBef>
            </a:pPr>
            <a:r>
              <a:rPr lang="en-US" sz="6573" u="sng" spc="644">
                <a:solidFill>
                  <a:srgbClr val="FEFFFF"/>
                </a:solidFill>
                <a:latin typeface="League Spartan"/>
              </a:rPr>
              <a:t>MERITS</a:t>
            </a:r>
          </a:p>
        </p:txBody>
      </p:sp>
      <p:sp>
        <p:nvSpPr>
          <p:cNvPr id="10" name="TextBox 10"/>
          <p:cNvSpPr txBox="1"/>
          <p:nvPr/>
        </p:nvSpPr>
        <p:spPr>
          <a:xfrm>
            <a:off x="990238" y="2602998"/>
            <a:ext cx="11833153" cy="6292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User friendly interface.</a:t>
            </a:r>
          </a:p>
        </p:txBody>
      </p:sp>
      <p:sp>
        <p:nvSpPr>
          <p:cNvPr id="11" name="Freeform 11"/>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3"/>
            <a:stretch>
              <a:fillRect/>
            </a:stretch>
          </a:blipFill>
        </p:spPr>
        <p:txBody>
          <a:bodyPr/>
          <a:lstStyle/>
          <a:p>
            <a:endParaRPr lang="en-IN"/>
          </a:p>
        </p:txBody>
      </p:sp>
      <p:sp>
        <p:nvSpPr>
          <p:cNvPr id="12" name="Freeform 12"/>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4"/>
            <a:stretch>
              <a:fillRect/>
            </a:stretch>
          </a:blipFill>
        </p:spPr>
        <p:txBody>
          <a:bodyPr/>
          <a:lstStyle/>
          <a:p>
            <a:endParaRPr lang="en-IN"/>
          </a:p>
        </p:txBody>
      </p:sp>
      <p:sp>
        <p:nvSpPr>
          <p:cNvPr id="13" name="TextBox 13"/>
          <p:cNvSpPr txBox="1"/>
          <p:nvPr/>
        </p:nvSpPr>
        <p:spPr>
          <a:xfrm>
            <a:off x="1028700" y="3536127"/>
            <a:ext cx="11833153" cy="6292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Dynamic and expandable.</a:t>
            </a:r>
          </a:p>
        </p:txBody>
      </p:sp>
      <p:sp>
        <p:nvSpPr>
          <p:cNvPr id="14" name="TextBox 14"/>
          <p:cNvSpPr txBox="1"/>
          <p:nvPr/>
        </p:nvSpPr>
        <p:spPr>
          <a:xfrm>
            <a:off x="990238" y="4469256"/>
            <a:ext cx="11833153" cy="12769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SQL queries are parameterized, reducing the risk of SQL injection.</a:t>
            </a:r>
          </a:p>
        </p:txBody>
      </p:sp>
      <p:sp>
        <p:nvSpPr>
          <p:cNvPr id="15" name="TextBox 15"/>
          <p:cNvSpPr txBox="1"/>
          <p:nvPr/>
        </p:nvSpPr>
        <p:spPr>
          <a:xfrm>
            <a:off x="1028700" y="6050998"/>
            <a:ext cx="11833153" cy="12769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Proper exception handling is in place to manage unexpected input.</a:t>
            </a:r>
          </a:p>
        </p:txBody>
      </p:sp>
      <p:sp>
        <p:nvSpPr>
          <p:cNvPr id="16" name="TextBox 16"/>
          <p:cNvSpPr txBox="1"/>
          <p:nvPr/>
        </p:nvSpPr>
        <p:spPr>
          <a:xfrm>
            <a:off x="990238" y="7632740"/>
            <a:ext cx="11833153" cy="12769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The code includes validation checks to ensure data integrity.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6667439" y="-4982886"/>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6752633" y="4401184"/>
            <a:ext cx="1535367" cy="1394626"/>
            <a:chOff x="0" y="0"/>
            <a:chExt cx="2047156" cy="1859502"/>
          </a:xfrm>
        </p:grpSpPr>
        <p:sp>
          <p:nvSpPr>
            <p:cNvPr id="4" name="Freeform 4"/>
            <p:cNvSpPr/>
            <p:nvPr/>
          </p:nvSpPr>
          <p:spPr>
            <a:xfrm>
              <a:off x="0" y="0"/>
              <a:ext cx="2047113" cy="1859534"/>
            </a:xfrm>
            <a:custGeom>
              <a:avLst/>
              <a:gdLst/>
              <a:ahLst/>
              <a:cxnLst/>
              <a:rect l="l" t="t" r="r" b="b"/>
              <a:pathLst>
                <a:path w="2047113" h="1859534">
                  <a:moveTo>
                    <a:pt x="0" y="1563116"/>
                  </a:moveTo>
                  <a:cubicBezTo>
                    <a:pt x="686816" y="1657477"/>
                    <a:pt x="1360297" y="1765173"/>
                    <a:pt x="2047113" y="1859534"/>
                  </a:cubicBezTo>
                  <a:cubicBezTo>
                    <a:pt x="2047113" y="1468755"/>
                    <a:pt x="2047113" y="1091438"/>
                    <a:pt x="2047113" y="700659"/>
                  </a:cubicBezTo>
                  <a:cubicBezTo>
                    <a:pt x="1360297" y="471551"/>
                    <a:pt x="686816" y="242570"/>
                    <a:pt x="0" y="0"/>
                  </a:cubicBezTo>
                  <a:cubicBezTo>
                    <a:pt x="0" y="525526"/>
                    <a:pt x="0" y="1037590"/>
                    <a:pt x="0" y="1563116"/>
                  </a:cubicBezTo>
                  <a:close/>
                </a:path>
              </a:pathLst>
            </a:custGeom>
            <a:solidFill>
              <a:srgbClr val="006771"/>
            </a:solidFill>
          </p:spPr>
          <p:txBody>
            <a:bodyPr/>
            <a:lstStyle/>
            <a:p>
              <a:endParaRPr lang="en-IN"/>
            </a:p>
          </p:txBody>
        </p:sp>
      </p:grpSp>
      <p:grpSp>
        <p:nvGrpSpPr>
          <p:cNvPr id="5" name="Group 5"/>
          <p:cNvGrpSpPr/>
          <p:nvPr/>
        </p:nvGrpSpPr>
        <p:grpSpPr>
          <a:xfrm>
            <a:off x="16752633" y="5838459"/>
            <a:ext cx="1535367" cy="1172850"/>
            <a:chOff x="0" y="0"/>
            <a:chExt cx="2047156" cy="1563800"/>
          </a:xfrm>
        </p:grpSpPr>
        <p:sp>
          <p:nvSpPr>
            <p:cNvPr id="6" name="Freeform 6"/>
            <p:cNvSpPr/>
            <p:nvPr/>
          </p:nvSpPr>
          <p:spPr>
            <a:xfrm>
              <a:off x="0" y="0"/>
              <a:ext cx="2047113" cy="1563751"/>
            </a:xfrm>
            <a:custGeom>
              <a:avLst/>
              <a:gdLst/>
              <a:ahLst/>
              <a:cxnLst/>
              <a:rect l="l" t="t" r="r" b="b"/>
              <a:pathLst>
                <a:path w="2047113" h="1563751">
                  <a:moveTo>
                    <a:pt x="0" y="1563751"/>
                  </a:moveTo>
                  <a:cubicBezTo>
                    <a:pt x="686816" y="1496314"/>
                    <a:pt x="1360297" y="1429004"/>
                    <a:pt x="2047113" y="1361567"/>
                  </a:cubicBezTo>
                  <a:cubicBezTo>
                    <a:pt x="2047113" y="970661"/>
                    <a:pt x="2047113" y="593090"/>
                    <a:pt x="2047113" y="202184"/>
                  </a:cubicBezTo>
                  <a:cubicBezTo>
                    <a:pt x="1360297" y="134747"/>
                    <a:pt x="686816" y="67437"/>
                    <a:pt x="0" y="0"/>
                  </a:cubicBezTo>
                  <a:cubicBezTo>
                    <a:pt x="0" y="525780"/>
                    <a:pt x="0" y="1038098"/>
                    <a:pt x="0" y="1563751"/>
                  </a:cubicBezTo>
                  <a:close/>
                </a:path>
              </a:pathLst>
            </a:custGeom>
            <a:solidFill>
              <a:srgbClr val="008991"/>
            </a:solidFill>
          </p:spPr>
          <p:txBody>
            <a:bodyPr/>
            <a:lstStyle/>
            <a:p>
              <a:endParaRPr lang="en-IN"/>
            </a:p>
          </p:txBody>
        </p:sp>
      </p:grpSp>
      <p:grpSp>
        <p:nvGrpSpPr>
          <p:cNvPr id="7" name="Group 7"/>
          <p:cNvGrpSpPr/>
          <p:nvPr/>
        </p:nvGrpSpPr>
        <p:grpSpPr>
          <a:xfrm>
            <a:off x="16752633" y="7053958"/>
            <a:ext cx="1535367" cy="1394626"/>
            <a:chOff x="0" y="0"/>
            <a:chExt cx="2047156" cy="1859502"/>
          </a:xfrm>
        </p:grpSpPr>
        <p:sp>
          <p:nvSpPr>
            <p:cNvPr id="8" name="Freeform 8"/>
            <p:cNvSpPr/>
            <p:nvPr/>
          </p:nvSpPr>
          <p:spPr>
            <a:xfrm>
              <a:off x="0" y="0"/>
              <a:ext cx="2047113" cy="1859534"/>
            </a:xfrm>
            <a:custGeom>
              <a:avLst/>
              <a:gdLst/>
              <a:ahLst/>
              <a:cxnLst/>
              <a:rect l="l" t="t" r="r" b="b"/>
              <a:pathLst>
                <a:path w="2047113" h="1859534">
                  <a:moveTo>
                    <a:pt x="0" y="1859534"/>
                  </a:moveTo>
                  <a:cubicBezTo>
                    <a:pt x="686816" y="1630426"/>
                    <a:pt x="1360297" y="1387983"/>
                    <a:pt x="2047113" y="1158875"/>
                  </a:cubicBezTo>
                  <a:cubicBezTo>
                    <a:pt x="2047113" y="768096"/>
                    <a:pt x="2047113" y="390779"/>
                    <a:pt x="2047113" y="0"/>
                  </a:cubicBezTo>
                  <a:cubicBezTo>
                    <a:pt x="1360297" y="107823"/>
                    <a:pt x="686816" y="202057"/>
                    <a:pt x="0" y="296418"/>
                  </a:cubicBezTo>
                  <a:cubicBezTo>
                    <a:pt x="0" y="821944"/>
                    <a:pt x="0" y="1334008"/>
                    <a:pt x="0" y="1859534"/>
                  </a:cubicBezTo>
                  <a:close/>
                </a:path>
              </a:pathLst>
            </a:custGeom>
            <a:solidFill>
              <a:srgbClr val="335E8E"/>
            </a:solidFill>
          </p:spPr>
          <p:txBody>
            <a:bodyPr/>
            <a:lstStyle/>
            <a:p>
              <a:endParaRPr lang="en-IN"/>
            </a:p>
          </p:txBody>
        </p:sp>
      </p:grpSp>
      <p:sp>
        <p:nvSpPr>
          <p:cNvPr id="9" name="TextBox 9"/>
          <p:cNvSpPr txBox="1"/>
          <p:nvPr/>
        </p:nvSpPr>
        <p:spPr>
          <a:xfrm>
            <a:off x="6667695" y="182959"/>
            <a:ext cx="4952611" cy="1097494"/>
          </a:xfrm>
          <a:prstGeom prst="rect">
            <a:avLst/>
          </a:prstGeom>
        </p:spPr>
        <p:txBody>
          <a:bodyPr lIns="0" tIns="0" rIns="0" bIns="0" rtlCol="0" anchor="t">
            <a:spAutoFit/>
          </a:bodyPr>
          <a:lstStyle/>
          <a:p>
            <a:pPr marL="0" lvl="0" indent="0">
              <a:lnSpc>
                <a:spcPts val="9072"/>
              </a:lnSpc>
              <a:spcBef>
                <a:spcPct val="0"/>
              </a:spcBef>
            </a:pPr>
            <a:r>
              <a:rPr lang="en-US" sz="6573" u="sng" spc="644">
                <a:solidFill>
                  <a:srgbClr val="FEFFFF"/>
                </a:solidFill>
                <a:latin typeface="League Spartan"/>
              </a:rPr>
              <a:t>DEMERITS</a:t>
            </a:r>
          </a:p>
        </p:txBody>
      </p:sp>
      <p:sp>
        <p:nvSpPr>
          <p:cNvPr id="10" name="Freeform 10"/>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3"/>
            <a:stretch>
              <a:fillRect/>
            </a:stretch>
          </a:blipFill>
        </p:spPr>
        <p:txBody>
          <a:bodyPr/>
          <a:lstStyle/>
          <a:p>
            <a:endParaRPr lang="en-IN"/>
          </a:p>
        </p:txBody>
      </p:sp>
      <p:sp>
        <p:nvSpPr>
          <p:cNvPr id="11" name="Freeform 11"/>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990238" y="2602998"/>
            <a:ext cx="11833153" cy="12769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It uses command line interface which is slow and inconvenient.</a:t>
            </a:r>
          </a:p>
        </p:txBody>
      </p:sp>
      <p:sp>
        <p:nvSpPr>
          <p:cNvPr id="13" name="TextBox 13"/>
          <p:cNvSpPr txBox="1"/>
          <p:nvPr/>
        </p:nvSpPr>
        <p:spPr>
          <a:xfrm>
            <a:off x="1028700" y="4304911"/>
            <a:ext cx="11833153" cy="6292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It is not thread safe.</a:t>
            </a:r>
          </a:p>
        </p:txBody>
      </p:sp>
      <p:sp>
        <p:nvSpPr>
          <p:cNvPr id="14" name="TextBox 14"/>
          <p:cNvSpPr txBox="1"/>
          <p:nvPr/>
        </p:nvSpPr>
        <p:spPr>
          <a:xfrm>
            <a:off x="1028700" y="5359124"/>
            <a:ext cx="11833153" cy="19246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Program is designed to handle most of the possible exceptions but there might still be some overlooked exceptions.</a:t>
            </a:r>
          </a:p>
        </p:txBody>
      </p:sp>
      <p:sp>
        <p:nvSpPr>
          <p:cNvPr id="15" name="TextBox 15"/>
          <p:cNvSpPr txBox="1"/>
          <p:nvPr/>
        </p:nvSpPr>
        <p:spPr>
          <a:xfrm>
            <a:off x="990238" y="7660003"/>
            <a:ext cx="11833153" cy="629242"/>
          </a:xfrm>
          <a:prstGeom prst="rect">
            <a:avLst/>
          </a:prstGeom>
        </p:spPr>
        <p:txBody>
          <a:bodyPr lIns="0" tIns="0" rIns="0" bIns="0" rtlCol="0" anchor="t">
            <a:spAutoFit/>
          </a:bodyPr>
          <a:lstStyle/>
          <a:p>
            <a:pPr marL="804034" lvl="1" indent="-402017">
              <a:lnSpc>
                <a:spcPts val="5139"/>
              </a:lnSpc>
              <a:buFont typeface="Arial"/>
              <a:buChar char="•"/>
            </a:pPr>
            <a:r>
              <a:rPr lang="en-US" sz="3724" spc="364">
                <a:solidFill>
                  <a:srgbClr val="FEFFFF"/>
                </a:solidFill>
                <a:latin typeface="DM Sans"/>
              </a:rPr>
              <a:t>Code Duplication might be an issue.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77215" y="0"/>
            <a:ext cx="3598457" cy="10515270"/>
            <a:chOff x="0" y="0"/>
            <a:chExt cx="947742" cy="2769454"/>
          </a:xfrm>
        </p:grpSpPr>
        <p:sp>
          <p:nvSpPr>
            <p:cNvPr id="3" name="Freeform 3"/>
            <p:cNvSpPr/>
            <p:nvPr/>
          </p:nvSpPr>
          <p:spPr>
            <a:xfrm>
              <a:off x="0" y="0"/>
              <a:ext cx="947742" cy="2769454"/>
            </a:xfrm>
            <a:custGeom>
              <a:avLst/>
              <a:gdLst/>
              <a:ahLst/>
              <a:cxnLst/>
              <a:rect l="l" t="t" r="r" b="b"/>
              <a:pathLst>
                <a:path w="947742" h="2769454">
                  <a:moveTo>
                    <a:pt x="0" y="0"/>
                  </a:moveTo>
                  <a:lnTo>
                    <a:pt x="947742" y="0"/>
                  </a:lnTo>
                  <a:lnTo>
                    <a:pt x="947742" y="2769454"/>
                  </a:lnTo>
                  <a:lnTo>
                    <a:pt x="0" y="2769454"/>
                  </a:lnTo>
                  <a:close/>
                </a:path>
              </a:pathLst>
            </a:custGeom>
            <a:solidFill>
              <a:srgbClr val="04577C"/>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1422830" y="444010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2"/>
            <a:stretch>
              <a:fillRect/>
            </a:stretch>
          </a:blipFill>
        </p:spPr>
        <p:txBody>
          <a:bodyPr/>
          <a:lstStyle/>
          <a:p>
            <a:endParaRPr lang="en-IN"/>
          </a:p>
        </p:txBody>
      </p:sp>
      <p:sp>
        <p:nvSpPr>
          <p:cNvPr id="6" name="Freeform 6"/>
          <p:cNvSpPr/>
          <p:nvPr/>
        </p:nvSpPr>
        <p:spPr>
          <a:xfrm>
            <a:off x="9293587" y="7180182"/>
            <a:ext cx="7965713" cy="1269909"/>
          </a:xfrm>
          <a:custGeom>
            <a:avLst/>
            <a:gdLst/>
            <a:ahLst/>
            <a:cxnLst/>
            <a:rect l="l" t="t" r="r" b="b"/>
            <a:pathLst>
              <a:path w="7965713" h="1269909">
                <a:moveTo>
                  <a:pt x="0" y="0"/>
                </a:moveTo>
                <a:lnTo>
                  <a:pt x="7965713" y="0"/>
                </a:lnTo>
                <a:lnTo>
                  <a:pt x="7965713" y="1269909"/>
                </a:lnTo>
                <a:lnTo>
                  <a:pt x="0" y="1269909"/>
                </a:lnTo>
                <a:lnTo>
                  <a:pt x="0" y="0"/>
                </a:lnTo>
                <a:close/>
              </a:path>
            </a:pathLst>
          </a:custGeom>
          <a:blipFill>
            <a:blip r:embed="rId3"/>
            <a:stretch>
              <a:fillRect t="-23885"/>
            </a:stretch>
          </a:blipFill>
        </p:spPr>
        <p:txBody>
          <a:bodyPr/>
          <a:lstStyle/>
          <a:p>
            <a:endParaRPr lang="en-IN"/>
          </a:p>
        </p:txBody>
      </p:sp>
      <p:grpSp>
        <p:nvGrpSpPr>
          <p:cNvPr id="7" name="Group 7"/>
          <p:cNvGrpSpPr>
            <a:grpSpLocks noChangeAspect="1"/>
          </p:cNvGrpSpPr>
          <p:nvPr/>
        </p:nvGrpSpPr>
        <p:grpSpPr>
          <a:xfrm>
            <a:off x="9293587" y="3181375"/>
            <a:ext cx="8115300" cy="4654838"/>
            <a:chOff x="0" y="0"/>
            <a:chExt cx="7981950" cy="4578350"/>
          </a:xfrm>
        </p:grpSpPr>
        <p:sp>
          <p:nvSpPr>
            <p:cNvPr id="8" name="Freeform 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IN"/>
            </a:p>
          </p:txBody>
        </p:sp>
        <p:sp>
          <p:nvSpPr>
            <p:cNvPr id="9" name="Freeform 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IN"/>
            </a:p>
          </p:txBody>
        </p:sp>
        <p:sp>
          <p:nvSpPr>
            <p:cNvPr id="10" name="Freeform 1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IN"/>
            </a:p>
          </p:txBody>
        </p:sp>
        <p:sp>
          <p:nvSpPr>
            <p:cNvPr id="11" name="Freeform 1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IN"/>
            </a:p>
          </p:txBody>
        </p:sp>
        <p:sp>
          <p:nvSpPr>
            <p:cNvPr id="12" name="Freeform 1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7361" b="-7361"/>
              </a:stretch>
            </a:blipFill>
          </p:spPr>
          <p:txBody>
            <a:bodyPr/>
            <a:lstStyle/>
            <a:p>
              <a:endParaRPr lang="en-IN"/>
            </a:p>
          </p:txBody>
        </p:sp>
      </p:grpSp>
      <p:sp>
        <p:nvSpPr>
          <p:cNvPr id="13" name="Freeform 13"/>
          <p:cNvSpPr/>
          <p:nvPr/>
        </p:nvSpPr>
        <p:spPr>
          <a:xfrm>
            <a:off x="-5836470" y="-4982886"/>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IN"/>
          </a:p>
        </p:txBody>
      </p:sp>
      <p:grpSp>
        <p:nvGrpSpPr>
          <p:cNvPr id="14" name="Group 14"/>
          <p:cNvGrpSpPr/>
          <p:nvPr/>
        </p:nvGrpSpPr>
        <p:grpSpPr>
          <a:xfrm>
            <a:off x="1028700" y="1028700"/>
            <a:ext cx="5924532" cy="2152675"/>
            <a:chOff x="0" y="0"/>
            <a:chExt cx="889393" cy="323160"/>
          </a:xfrm>
        </p:grpSpPr>
        <p:sp>
          <p:nvSpPr>
            <p:cNvPr id="15" name="Freeform 15"/>
            <p:cNvSpPr/>
            <p:nvPr/>
          </p:nvSpPr>
          <p:spPr>
            <a:xfrm>
              <a:off x="0" y="0"/>
              <a:ext cx="889393" cy="323160"/>
            </a:xfrm>
            <a:custGeom>
              <a:avLst/>
              <a:gdLst/>
              <a:ahLst/>
              <a:cxnLst/>
              <a:rect l="l" t="t" r="r" b="b"/>
              <a:pathLst>
                <a:path w="889393" h="323160">
                  <a:moveTo>
                    <a:pt x="0" y="0"/>
                  </a:moveTo>
                  <a:lnTo>
                    <a:pt x="889393" y="0"/>
                  </a:lnTo>
                  <a:lnTo>
                    <a:pt x="889393" y="323160"/>
                  </a:lnTo>
                  <a:lnTo>
                    <a:pt x="0" y="323160"/>
                  </a:lnTo>
                  <a:close/>
                </a:path>
              </a:pathLst>
            </a:custGeom>
            <a:solidFill>
              <a:srgbClr val="04577C"/>
            </a:solidFill>
            <a:ln w="38100" cap="sq">
              <a:solidFill>
                <a:srgbClr val="FEFFFF"/>
              </a:solidFill>
              <a:prstDash val="solid"/>
              <a:miter/>
            </a:ln>
          </p:spPr>
          <p:txBody>
            <a:bodyPr/>
            <a:lstStyle/>
            <a:p>
              <a:endParaRPr lang="en-IN"/>
            </a:p>
          </p:txBody>
        </p:sp>
        <p:sp>
          <p:nvSpPr>
            <p:cNvPr id="16" name="TextBox 16"/>
            <p:cNvSpPr txBox="1"/>
            <p:nvPr/>
          </p:nvSpPr>
          <p:spPr>
            <a:xfrm>
              <a:off x="0" y="-161925"/>
              <a:ext cx="812800" cy="974725"/>
            </a:xfrm>
            <a:prstGeom prst="rect">
              <a:avLst/>
            </a:prstGeom>
          </p:spPr>
          <p:txBody>
            <a:bodyPr lIns="139700" tIns="139700" rIns="139700" bIns="139700" rtlCol="0" anchor="ctr"/>
            <a:lstStyle/>
            <a:p>
              <a:pPr algn="ctr">
                <a:lnSpc>
                  <a:spcPts val="7010"/>
                </a:lnSpc>
              </a:pPr>
              <a:r>
                <a:rPr lang="en-US" sz="4465" spc="437">
                  <a:solidFill>
                    <a:srgbClr val="FDFBFB"/>
                  </a:solidFill>
                  <a:latin typeface="League Spartan"/>
                </a:rPr>
                <a:t>FUTURE</a:t>
              </a:r>
            </a:p>
            <a:p>
              <a:pPr marL="0" lvl="0" indent="0" algn="ctr">
                <a:lnSpc>
                  <a:spcPts val="7010"/>
                </a:lnSpc>
              </a:pPr>
              <a:r>
                <a:rPr lang="en-US" sz="4465" spc="437">
                  <a:solidFill>
                    <a:srgbClr val="FDFBFB"/>
                  </a:solidFill>
                  <a:latin typeface="League Spartan"/>
                </a:rPr>
                <a:t>SCOPE</a:t>
              </a:r>
            </a:p>
          </p:txBody>
        </p:sp>
      </p:grpSp>
      <p:sp>
        <p:nvSpPr>
          <p:cNvPr id="17" name="Freeform 17"/>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5"/>
            <a:stretch>
              <a:fillRect/>
            </a:stretch>
          </a:blipFill>
        </p:spPr>
        <p:txBody>
          <a:bodyPr/>
          <a:lstStyle/>
          <a:p>
            <a:endParaRPr lang="en-IN"/>
          </a:p>
        </p:txBody>
      </p:sp>
      <p:sp>
        <p:nvSpPr>
          <p:cNvPr id="18" name="Freeform 18"/>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6"/>
            <a:stretch>
              <a:fillRect/>
            </a:stretch>
          </a:blipFill>
        </p:spPr>
        <p:txBody>
          <a:bodyPr/>
          <a:lstStyle/>
          <a:p>
            <a:endParaRPr lang="en-IN"/>
          </a:p>
        </p:txBody>
      </p:sp>
      <p:sp>
        <p:nvSpPr>
          <p:cNvPr id="19" name="TextBox 19"/>
          <p:cNvSpPr txBox="1"/>
          <p:nvPr/>
        </p:nvSpPr>
        <p:spPr>
          <a:xfrm>
            <a:off x="495119" y="3610873"/>
            <a:ext cx="9572836" cy="5268151"/>
          </a:xfrm>
          <a:prstGeom prst="rect">
            <a:avLst/>
          </a:prstGeom>
        </p:spPr>
        <p:txBody>
          <a:bodyPr lIns="0" tIns="0" rIns="0" bIns="0" rtlCol="0" anchor="t">
            <a:spAutoFit/>
          </a:bodyPr>
          <a:lstStyle/>
          <a:p>
            <a:pPr>
              <a:lnSpc>
                <a:spcPts val="5204"/>
              </a:lnSpc>
            </a:pPr>
            <a:endParaRPr/>
          </a:p>
          <a:p>
            <a:pPr marL="802602" lvl="1" indent="-401301">
              <a:lnSpc>
                <a:spcPts val="5204"/>
              </a:lnSpc>
              <a:buFont typeface="Arial"/>
              <a:buChar char="•"/>
            </a:pPr>
            <a:r>
              <a:rPr lang="en-US" sz="3717">
                <a:solidFill>
                  <a:srgbClr val="00297C"/>
                </a:solidFill>
                <a:latin typeface="Arimo Bold"/>
              </a:rPr>
              <a:t>Mobile Ticketing and Digital Wallets.</a:t>
            </a:r>
          </a:p>
          <a:p>
            <a:pPr marL="802602" lvl="1" indent="-401301">
              <a:lnSpc>
                <a:spcPts val="5204"/>
              </a:lnSpc>
              <a:buFont typeface="Arial"/>
              <a:buChar char="•"/>
            </a:pPr>
            <a:r>
              <a:rPr lang="en-US" sz="3717">
                <a:solidFill>
                  <a:srgbClr val="00297C"/>
                </a:solidFill>
                <a:latin typeface="Arimo Bold"/>
              </a:rPr>
              <a:t>Real-Time GPS Tracking.</a:t>
            </a:r>
          </a:p>
          <a:p>
            <a:pPr marL="802602" lvl="1" indent="-401301">
              <a:lnSpc>
                <a:spcPts val="5204"/>
              </a:lnSpc>
              <a:buFont typeface="Arial"/>
              <a:buChar char="•"/>
            </a:pPr>
            <a:r>
              <a:rPr lang="en-US" sz="3717">
                <a:solidFill>
                  <a:srgbClr val="00297C"/>
                </a:solidFill>
                <a:latin typeface="Arimo Bold"/>
              </a:rPr>
              <a:t>Handling Concurrent transactions and bookings.</a:t>
            </a:r>
          </a:p>
          <a:p>
            <a:pPr marL="802602" lvl="1" indent="-401301">
              <a:lnSpc>
                <a:spcPts val="5204"/>
              </a:lnSpc>
              <a:buFont typeface="Arial"/>
              <a:buChar char="•"/>
            </a:pPr>
            <a:r>
              <a:rPr lang="en-US" sz="3717">
                <a:solidFill>
                  <a:srgbClr val="00297C"/>
                </a:solidFill>
                <a:latin typeface="Arimo Bold"/>
              </a:rPr>
              <a:t>Privacy and Security Improvements.</a:t>
            </a:r>
          </a:p>
          <a:p>
            <a:pPr marL="802602" lvl="1" indent="-401301">
              <a:lnSpc>
                <a:spcPts val="5204"/>
              </a:lnSpc>
              <a:buFont typeface="Arial"/>
              <a:buChar char="•"/>
            </a:pPr>
            <a:r>
              <a:rPr lang="en-US" sz="3717">
                <a:solidFill>
                  <a:srgbClr val="00297C"/>
                </a:solidFill>
                <a:latin typeface="Arimo Bold"/>
              </a:rPr>
              <a:t>Additional Services.</a:t>
            </a:r>
          </a:p>
          <a:p>
            <a:pPr>
              <a:lnSpc>
                <a:spcPts val="5204"/>
              </a:lnSpc>
            </a:pPr>
            <a:endParaRPr lang="en-US" sz="3717">
              <a:solidFill>
                <a:srgbClr val="00297C"/>
              </a:solidFill>
              <a:latin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9264" r="-49264"/>
            </a:stretch>
          </a:blipFill>
        </p:spPr>
        <p:txBody>
          <a:bodyPr/>
          <a:lstStyle/>
          <a:p>
            <a:endParaRPr lang="en-IN"/>
          </a:p>
        </p:txBody>
      </p:sp>
      <p:sp>
        <p:nvSpPr>
          <p:cNvPr id="3" name="Freeform 3"/>
          <p:cNvSpPr/>
          <p:nvPr/>
        </p:nvSpPr>
        <p:spPr>
          <a:xfrm>
            <a:off x="-1127678" y="-747457"/>
            <a:ext cx="4054035" cy="2218663"/>
          </a:xfrm>
          <a:custGeom>
            <a:avLst/>
            <a:gdLst/>
            <a:ahLst/>
            <a:cxnLst/>
            <a:rect l="l" t="t" r="r" b="b"/>
            <a:pathLst>
              <a:path w="4054035" h="2218663">
                <a:moveTo>
                  <a:pt x="0" y="0"/>
                </a:moveTo>
                <a:lnTo>
                  <a:pt x="4054035" y="0"/>
                </a:lnTo>
                <a:lnTo>
                  <a:pt x="4054035" y="2218663"/>
                </a:lnTo>
                <a:lnTo>
                  <a:pt x="0" y="2218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rot="-5400000">
            <a:off x="2844376" y="994097"/>
            <a:ext cx="3521209" cy="0"/>
          </a:xfrm>
          <a:prstGeom prst="line">
            <a:avLst/>
          </a:prstGeom>
          <a:ln w="38100" cap="flat">
            <a:solidFill>
              <a:srgbClr val="FFFFFF"/>
            </a:solidFill>
            <a:prstDash val="solid"/>
            <a:headEnd type="none" w="sm" len="sm"/>
            <a:tailEnd type="none" w="sm" len="sm"/>
          </a:ln>
        </p:spPr>
        <p:txBody>
          <a:bodyPr/>
          <a:lstStyle/>
          <a:p>
            <a:endParaRPr lang="en-IN"/>
          </a:p>
        </p:txBody>
      </p:sp>
      <p:sp>
        <p:nvSpPr>
          <p:cNvPr id="5" name="AutoShape 5"/>
          <p:cNvSpPr/>
          <p:nvPr/>
        </p:nvSpPr>
        <p:spPr>
          <a:xfrm rot="-5400000">
            <a:off x="2806276" y="10107336"/>
            <a:ext cx="3521209" cy="0"/>
          </a:xfrm>
          <a:prstGeom prst="line">
            <a:avLst/>
          </a:prstGeom>
          <a:ln w="38100" cap="flat">
            <a:solidFill>
              <a:srgbClr val="FFFFFF"/>
            </a:solidFill>
            <a:prstDash val="solid"/>
            <a:headEnd type="none" w="sm" len="sm"/>
            <a:tailEnd type="none" w="sm" len="sm"/>
          </a:ln>
        </p:spPr>
        <p:txBody>
          <a:bodyPr/>
          <a:lstStyle/>
          <a:p>
            <a:endParaRPr lang="en-IN"/>
          </a:p>
        </p:txBody>
      </p:sp>
      <p:sp>
        <p:nvSpPr>
          <p:cNvPr id="6" name="TextBox 6"/>
          <p:cNvSpPr txBox="1"/>
          <p:nvPr/>
        </p:nvSpPr>
        <p:spPr>
          <a:xfrm>
            <a:off x="1975929" y="3976145"/>
            <a:ext cx="7168071" cy="3044368"/>
          </a:xfrm>
          <a:prstGeom prst="rect">
            <a:avLst/>
          </a:prstGeom>
        </p:spPr>
        <p:txBody>
          <a:bodyPr lIns="0" tIns="0" rIns="0" bIns="0" rtlCol="0" anchor="t">
            <a:spAutoFit/>
          </a:bodyPr>
          <a:lstStyle/>
          <a:p>
            <a:pPr>
              <a:lnSpc>
                <a:spcPts val="12294"/>
              </a:lnSpc>
            </a:pPr>
            <a:r>
              <a:rPr lang="en-US" sz="8908" spc="873">
                <a:solidFill>
                  <a:srgbClr val="FDFBFB"/>
                </a:solidFill>
                <a:latin typeface="League Spartan"/>
              </a:rPr>
              <a:t>THANK</a:t>
            </a:r>
          </a:p>
          <a:p>
            <a:pPr marL="0" lvl="0" indent="0">
              <a:lnSpc>
                <a:spcPts val="12294"/>
              </a:lnSpc>
              <a:spcBef>
                <a:spcPct val="0"/>
              </a:spcBef>
            </a:pPr>
            <a:r>
              <a:rPr lang="en-US" sz="8908" spc="873">
                <a:solidFill>
                  <a:srgbClr val="FDFBFB"/>
                </a:solidFill>
                <a:latin typeface="League Spartan"/>
              </a:rPr>
              <a:t>YOU</a:t>
            </a:r>
          </a:p>
        </p:txBody>
      </p:sp>
      <p:sp>
        <p:nvSpPr>
          <p:cNvPr id="7" name="Freeform 7"/>
          <p:cNvSpPr/>
          <p:nvPr/>
        </p:nvSpPr>
        <p:spPr>
          <a:xfrm>
            <a:off x="15282779" y="0"/>
            <a:ext cx="3005221" cy="575468"/>
          </a:xfrm>
          <a:custGeom>
            <a:avLst/>
            <a:gdLst/>
            <a:ahLst/>
            <a:cxnLst/>
            <a:rect l="l" t="t" r="r" b="b"/>
            <a:pathLst>
              <a:path w="3005221" h="575468">
                <a:moveTo>
                  <a:pt x="0" y="0"/>
                </a:moveTo>
                <a:lnTo>
                  <a:pt x="3005221" y="0"/>
                </a:lnTo>
                <a:lnTo>
                  <a:pt x="3005221" y="575468"/>
                </a:lnTo>
                <a:lnTo>
                  <a:pt x="0" y="575468"/>
                </a:lnTo>
                <a:lnTo>
                  <a:pt x="0" y="0"/>
                </a:lnTo>
                <a:close/>
              </a:path>
            </a:pathLst>
          </a:custGeom>
          <a:blipFill>
            <a:blip r:embed="rId5"/>
            <a:stretch>
              <a:fillRect/>
            </a:stretch>
          </a:blipFill>
        </p:spPr>
        <p:txBody>
          <a:bodyPr/>
          <a:lstStyle/>
          <a:p>
            <a:endParaRPr lang="en-IN"/>
          </a:p>
        </p:txBody>
      </p:sp>
      <p:sp>
        <p:nvSpPr>
          <p:cNvPr id="8" name="Freeform 8"/>
          <p:cNvSpPr/>
          <p:nvPr/>
        </p:nvSpPr>
        <p:spPr>
          <a:xfrm>
            <a:off x="0" y="95811"/>
            <a:ext cx="990238" cy="1039341"/>
          </a:xfrm>
          <a:custGeom>
            <a:avLst/>
            <a:gdLst/>
            <a:ahLst/>
            <a:cxnLst/>
            <a:rect l="l" t="t" r="r" b="b"/>
            <a:pathLst>
              <a:path w="990238" h="1039341">
                <a:moveTo>
                  <a:pt x="0" y="0"/>
                </a:moveTo>
                <a:lnTo>
                  <a:pt x="990238" y="0"/>
                </a:lnTo>
                <a:lnTo>
                  <a:pt x="990238" y="1039341"/>
                </a:lnTo>
                <a:lnTo>
                  <a:pt x="0" y="1039341"/>
                </a:lnTo>
                <a:lnTo>
                  <a:pt x="0" y="0"/>
                </a:lnTo>
                <a:close/>
              </a:path>
            </a:pathLst>
          </a:custGeom>
          <a:blipFill>
            <a:blip r:embed="rId6"/>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Words>
  <Application>Microsoft Office PowerPoint</Application>
  <PresentationFormat>Custom</PresentationFormat>
  <Paragraphs>52</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Montserrat Classic</vt:lpstr>
      <vt:lpstr>League Spartan</vt:lpstr>
      <vt:lpstr>League Spartan Bold Italics</vt:lpstr>
      <vt:lpstr>Arimo Bold</vt:lpstr>
      <vt:lpstr>Calibri</vt:lpstr>
      <vt:lpstr>Arial</vt:lpstr>
      <vt:lpstr>DM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cp:lastModifiedBy>ansh patel</cp:lastModifiedBy>
  <cp:revision>2</cp:revision>
  <dcterms:created xsi:type="dcterms:W3CDTF">2006-08-16T00:00:00Z</dcterms:created>
  <dcterms:modified xsi:type="dcterms:W3CDTF">2023-10-06T23:30:33Z</dcterms:modified>
  <dc:identifier>DAFwg0sl3gQ</dc:identifier>
</cp:coreProperties>
</file>